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4"/>
  </p:handoutMasterIdLst>
  <p:sldIdLst>
    <p:sldId id="281" r:id="rId2"/>
    <p:sldId id="282" r:id="rId3"/>
    <p:sldId id="259" r:id="rId4"/>
    <p:sldId id="27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9" r:id="rId13"/>
    <p:sldId id="268" r:id="rId14"/>
    <p:sldId id="269" r:id="rId15"/>
    <p:sldId id="270" r:id="rId16"/>
    <p:sldId id="271" r:id="rId17"/>
    <p:sldId id="272" r:id="rId18"/>
    <p:sldId id="280" r:id="rId19"/>
    <p:sldId id="274" r:id="rId20"/>
    <p:sldId id="275" r:id="rId21"/>
    <p:sldId id="276" r:id="rId22"/>
    <p:sldId id="25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87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4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fapesp\Desktop\Seafile\SPDI\DEInfo\Indicadores\WoS\USFCar_25042018\Reino%20Unido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SPDI\DEInfo\Indicadores\WoS\USFCar_25042018\Canad&#225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pesp\Desktop\Seafile\SPDI\DEInfo\Indicadores\WoS\USFCar_25042018\Reino%20Unid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FF-4EEF-8123-F11FBAB4291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DFF-4EEF-8123-F11FBAB4291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DFF-4EEF-8123-F11FBAB4291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DFF-4EEF-8123-F11FBAB4291E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FF-4EEF-8123-F11FBAB42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University of British Columbia (UBC)</c:v>
                </c:pt>
                <c:pt idx="1">
                  <c:v>University of Toronto</c:v>
                </c:pt>
                <c:pt idx="2">
                  <c:v>McMaster University</c:v>
                </c:pt>
                <c:pt idx="3">
                  <c:v>University of Waterloo</c:v>
                </c:pt>
                <c:pt idx="4">
                  <c:v>University of Ottawa</c:v>
                </c:pt>
                <c:pt idx="5">
                  <c:v>University of Alberta</c:v>
                </c:pt>
                <c:pt idx="6">
                  <c:v>Université de Montréal (UdeM)</c:v>
                </c:pt>
                <c:pt idx="7">
                  <c:v>University of Windsor</c:v>
                </c:pt>
                <c:pt idx="8">
                  <c:v>University of Calgary</c:v>
                </c:pt>
                <c:pt idx="9">
                  <c:v>Université de Montréal (UdeM)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46</c:v>
                </c:pt>
                <c:pt idx="1">
                  <c:v>32</c:v>
                </c:pt>
                <c:pt idx="2">
                  <c:v>22</c:v>
                </c:pt>
                <c:pt idx="3">
                  <c:v>17</c:v>
                </c:pt>
                <c:pt idx="4">
                  <c:v>16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12</c:v>
                </c:pt>
                <c:pt idx="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6D-4C30-AE8D-3D04D2325A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Nottingham'!$B$18:$B$27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Nottingham'!$C$18:$C$27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2</c:v>
                </c:pt>
                <c:pt idx="3">
                  <c:v>3</c:v>
                </c:pt>
                <c:pt idx="4">
                  <c:v>6</c:v>
                </c:pt>
                <c:pt idx="5">
                  <c:v>4</c:v>
                </c:pt>
                <c:pt idx="6">
                  <c:v>4</c:v>
                </c:pt>
                <c:pt idx="7">
                  <c:v>2</c:v>
                </c:pt>
                <c:pt idx="8">
                  <c:v>0</c:v>
                </c:pt>
                <c:pt idx="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B9-4668-B476-110431C743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UBC!$B$18:$B$27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UBC!$C$18:$C$27</c:f>
              <c:numCache>
                <c:formatCode>General</c:formatCode>
                <c:ptCount val="10"/>
                <c:pt idx="0">
                  <c:v>0</c:v>
                </c:pt>
                <c:pt idx="1">
                  <c:v>6</c:v>
                </c:pt>
                <c:pt idx="2">
                  <c:v>4</c:v>
                </c:pt>
                <c:pt idx="3">
                  <c:v>4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4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A7-4AB4-A536-6B08BD2ECB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engineering</c:v>
                </c:pt>
                <c:pt idx="3">
                  <c:v>chemistry</c:v>
                </c:pt>
                <c:pt idx="4">
                  <c:v>science &amp; technology - other topics</c:v>
                </c:pt>
                <c:pt idx="5">
                  <c:v>metallurgy &amp; metallurgical engineering</c:v>
                </c:pt>
                <c:pt idx="6">
                  <c:v>cell biology</c:v>
                </c:pt>
                <c:pt idx="7">
                  <c:v>environmental sciences &amp; ecology</c:v>
                </c:pt>
                <c:pt idx="8">
                  <c:v>optics</c:v>
                </c:pt>
                <c:pt idx="9">
                  <c:v>astronomy &amp; astrophysics</c:v>
                </c:pt>
              </c:strCache>
            </c:strRef>
          </c:cat>
          <c:val>
            <c:numRef>
              <c:f>'Univ Nottingham'!$H$18:$H$27</c:f>
              <c:numCache>
                <c:formatCode>General</c:formatCode>
                <c:ptCount val="10"/>
                <c:pt idx="0">
                  <c:v>27</c:v>
                </c:pt>
                <c:pt idx="1">
                  <c:v>12</c:v>
                </c:pt>
                <c:pt idx="2">
                  <c:v>8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24-4B0B-A733-4DF36750EA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UBC!$G$18:$G$27</c:f>
              <c:strCache>
                <c:ptCount val="10"/>
                <c:pt idx="0">
                  <c:v>physiology</c:v>
                </c:pt>
                <c:pt idx="1">
                  <c:v>chemistry</c:v>
                </c:pt>
                <c:pt idx="2">
                  <c:v>pharmacology &amp; pharmacy</c:v>
                </c:pt>
                <c:pt idx="3">
                  <c:v>plant sciences</c:v>
                </c:pt>
                <c:pt idx="4">
                  <c:v>life sciences &amp; biomedicine - other topics</c:v>
                </c:pt>
                <c:pt idx="5">
                  <c:v>respiratory system</c:v>
                </c:pt>
                <c:pt idx="6">
                  <c:v>biochemistry &amp; molecular biology</c:v>
                </c:pt>
                <c:pt idx="7">
                  <c:v>zoology</c:v>
                </c:pt>
                <c:pt idx="8">
                  <c:v>education &amp; educational research</c:v>
                </c:pt>
                <c:pt idx="9">
                  <c:v>engineering</c:v>
                </c:pt>
              </c:strCache>
            </c:strRef>
          </c:cat>
          <c:val>
            <c:numRef>
              <c:f>UBC!$H$18:$H$27</c:f>
              <c:numCache>
                <c:formatCode>General</c:formatCode>
                <c:ptCount val="10"/>
                <c:pt idx="0">
                  <c:v>11</c:v>
                </c:pt>
                <c:pt idx="1">
                  <c:v>10</c:v>
                </c:pt>
                <c:pt idx="2">
                  <c:v>7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DD-44EB-B338-B534A08E7C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Nottingham'!$L$17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Nottingham'!$K$18:$K$27</c:f>
              <c:strCache>
                <c:ptCount val="10"/>
                <c:pt idx="0">
                  <c:v>Henini, M</c:v>
                </c:pt>
                <c:pt idx="1">
                  <c:v>Gobato, YG</c:v>
                </c:pt>
                <c:pt idx="2">
                  <c:v>Brasil, MJSP</c:v>
                </c:pt>
                <c:pt idx="3">
                  <c:v>Galeti, HVA</c:v>
                </c:pt>
                <c:pt idx="4">
                  <c:v>Gordo, VO</c:v>
                </c:pt>
                <c:pt idx="5">
                  <c:v>Marques, GE</c:v>
                </c:pt>
                <c:pt idx="6">
                  <c:v>Taylor, D</c:v>
                </c:pt>
                <c:pt idx="7">
                  <c:v>Lopez-Richard, V</c:v>
                </c:pt>
                <c:pt idx="8">
                  <c:v>Orlita, M</c:v>
                </c:pt>
                <c:pt idx="9">
                  <c:v>Airey, RJ</c:v>
                </c:pt>
              </c:strCache>
            </c:strRef>
          </c:cat>
          <c:val>
            <c:numRef>
              <c:f>'Univ Nottingham'!$L$18:$L$27</c:f>
              <c:numCache>
                <c:formatCode>General</c:formatCode>
                <c:ptCount val="10"/>
                <c:pt idx="0">
                  <c:v>32</c:v>
                </c:pt>
                <c:pt idx="1">
                  <c:v>31</c:v>
                </c:pt>
                <c:pt idx="2">
                  <c:v>17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7</c:v>
                </c:pt>
                <c:pt idx="7">
                  <c:v>6</c:v>
                </c:pt>
                <c:pt idx="8">
                  <c:v>5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AB-4672-946D-2C59EADF9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UBC!$L$17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UBC!$K$18:$K$27</c:f>
              <c:strCache>
                <c:ptCount val="10"/>
                <c:pt idx="0">
                  <c:v>Milsom, WK</c:v>
                </c:pt>
                <c:pt idx="1">
                  <c:v>RANTIN, FT</c:v>
                </c:pt>
                <c:pt idx="2">
                  <c:v>Reid, SG</c:v>
                </c:pt>
                <c:pt idx="3">
                  <c:v>Andersen, RJ</c:v>
                </c:pt>
                <c:pt idx="4">
                  <c:v>Berlinck, RGS</c:v>
                </c:pt>
                <c:pt idx="5">
                  <c:v>Ferreira, AG</c:v>
                </c:pt>
                <c:pt idx="6">
                  <c:v>Kalinin, AL</c:v>
                </c:pt>
                <c:pt idx="7">
                  <c:v>Williams, DE</c:v>
                </c:pt>
                <c:pt idx="8">
                  <c:v>BATISTA, AA</c:v>
                </c:pt>
                <c:pt idx="9">
                  <c:v>Florindo, LH</c:v>
                </c:pt>
              </c:strCache>
            </c:strRef>
          </c:cat>
          <c:val>
            <c:numRef>
              <c:f>UBC!$L$18:$L$27</c:f>
              <c:numCache>
                <c:formatCode>General</c:formatCode>
                <c:ptCount val="10"/>
                <c:pt idx="0">
                  <c:v>14</c:v>
                </c:pt>
                <c:pt idx="1">
                  <c:v>13</c:v>
                </c:pt>
                <c:pt idx="2">
                  <c:v>10</c:v>
                </c:pt>
                <c:pt idx="3">
                  <c:v>7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7</c:v>
                </c:pt>
                <c:pt idx="8">
                  <c:v>6</c:v>
                </c:pt>
                <c:pt idx="9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40-4BC5-9E3A-504711197C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Cambridge'!$B$18:$B$27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Cambridge'!$C$18:$C$27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6D-4BA6-8563-4FCC59100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Toronto'!$B$18:$B$27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Toronto'!$C$18:$C$27</c:f>
              <c:numCache>
                <c:formatCode>General</c:formatCode>
                <c:ptCount val="10"/>
                <c:pt idx="0">
                  <c:v>1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E8-418B-B16E-D5069016D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Cambridge'!$G$18:$G$27</c:f>
              <c:strCache>
                <c:ptCount val="10"/>
                <c:pt idx="0">
                  <c:v>physics</c:v>
                </c:pt>
                <c:pt idx="1">
                  <c:v>chemistry</c:v>
                </c:pt>
                <c:pt idx="2">
                  <c:v>materials science</c:v>
                </c:pt>
                <c:pt idx="3">
                  <c:v>cell biology</c:v>
                </c:pt>
                <c:pt idx="4">
                  <c:v>environmental sciences &amp; ecology</c:v>
                </c:pt>
                <c:pt idx="5">
                  <c:v>metallurgy &amp; metallurgical engineering</c:v>
                </c:pt>
                <c:pt idx="6">
                  <c:v>psychology</c:v>
                </c:pt>
                <c:pt idx="7">
                  <c:v>biochemistry &amp; molecular biology</c:v>
                </c:pt>
                <c:pt idx="8">
                  <c:v>engineering</c:v>
                </c:pt>
                <c:pt idx="9">
                  <c:v>evolutionary biology</c:v>
                </c:pt>
              </c:strCache>
            </c:strRef>
          </c:cat>
          <c:val>
            <c:numRef>
              <c:f>'Univ Cambridge'!$H$18:$H$27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7-4C0E-81D2-DA99D7FA7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DFC-4311-946F-54C5A28101C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DFC-4311-946F-54C5A28101C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DFC-4311-946F-54C5A28101C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20000"/>
                  <a:lumOff val="80000"/>
                  <a:alpha val="85000"/>
                </a:schemeClr>
              </a:solidFill>
              <a:ln w="9525" cap="flat" cmpd="sng" algn="ctr">
                <a:solidFill>
                  <a:schemeClr val="accent2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FDFC-4311-946F-54C5A28101C8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DFC-4311-946F-54C5A28101C8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DFC-4311-946F-54C5A28101C8}"/>
              </c:ext>
            </c:extLst>
          </c:dPt>
          <c:cat>
            <c:strRef>
              <c:f>Total!$B$2:$B$11</c:f>
              <c:strCache>
                <c:ptCount val="10"/>
                <c:pt idx="0">
                  <c:v>EUA</c:v>
                </c:pt>
                <c:pt idx="1">
                  <c:v>Espanha</c:v>
                </c:pt>
                <c:pt idx="2">
                  <c:v>Reino Unido</c:v>
                </c:pt>
                <c:pt idx="3">
                  <c:v>Alemanha</c:v>
                </c:pt>
                <c:pt idx="4">
                  <c:v>França</c:v>
                </c:pt>
                <c:pt idx="5">
                  <c:v>Canadá</c:v>
                </c:pt>
                <c:pt idx="6">
                  <c:v>Portugal</c:v>
                </c:pt>
                <c:pt idx="7">
                  <c:v>Itália</c:v>
                </c:pt>
                <c:pt idx="8">
                  <c:v>Argentina</c:v>
                </c:pt>
                <c:pt idx="9">
                  <c:v>Rússia</c:v>
                </c:pt>
              </c:strCache>
            </c:strRef>
          </c:cat>
          <c:val>
            <c:numRef>
              <c:f>Total!$C$2:$C$11</c:f>
              <c:numCache>
                <c:formatCode>General</c:formatCode>
                <c:ptCount val="10"/>
                <c:pt idx="0">
                  <c:v>1052</c:v>
                </c:pt>
                <c:pt idx="1">
                  <c:v>473</c:v>
                </c:pt>
                <c:pt idx="2">
                  <c:v>375</c:v>
                </c:pt>
                <c:pt idx="3">
                  <c:v>345</c:v>
                </c:pt>
                <c:pt idx="4">
                  <c:v>341</c:v>
                </c:pt>
                <c:pt idx="5">
                  <c:v>265</c:v>
                </c:pt>
                <c:pt idx="6">
                  <c:v>207</c:v>
                </c:pt>
                <c:pt idx="7">
                  <c:v>176</c:v>
                </c:pt>
                <c:pt idx="8">
                  <c:v>142</c:v>
                </c:pt>
                <c:pt idx="9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DFC-4311-946F-54C5A28101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65621392"/>
        <c:axId val="567567088"/>
        <c:axId val="0"/>
      </c:bar3D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Toronto'!$G$18:$G$27</c:f>
              <c:strCache>
                <c:ptCount val="10"/>
                <c:pt idx="0">
                  <c:v>physics</c:v>
                </c:pt>
                <c:pt idx="1">
                  <c:v>environmental sciences &amp; ecology</c:v>
                </c:pt>
                <c:pt idx="2">
                  <c:v>physiology</c:v>
                </c:pt>
                <c:pt idx="3">
                  <c:v>zoology</c:v>
                </c:pt>
                <c:pt idx="4">
                  <c:v>biodiversity &amp; conservation</c:v>
                </c:pt>
                <c:pt idx="5">
                  <c:v>chemistry</c:v>
                </c:pt>
                <c:pt idx="6">
                  <c:v>engineering</c:v>
                </c:pt>
                <c:pt idx="7">
                  <c:v>life sciences &amp; biomedicine - other topics</c:v>
                </c:pt>
                <c:pt idx="8">
                  <c:v>materials science</c:v>
                </c:pt>
                <c:pt idx="9">
                  <c:v>respiratory system</c:v>
                </c:pt>
              </c:strCache>
            </c:strRef>
          </c:cat>
          <c:val>
            <c:numRef>
              <c:f>'Univ Toronto'!$H$18:$H$27</c:f>
              <c:numCache>
                <c:formatCode>General</c:formatCode>
                <c:ptCount val="10"/>
                <c:pt idx="0">
                  <c:v>11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C-40F0-B606-BF16304BC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Cambridge'!$L$17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Cambridge'!$K$18:$K$27</c:f>
              <c:strCache>
                <c:ptCount val="10"/>
                <c:pt idx="0">
                  <c:v>Blamire, MG</c:v>
                </c:pt>
                <c:pt idx="1">
                  <c:v>Colauto, F</c:v>
                </c:pt>
                <c:pt idx="2">
                  <c:v>Ortiz, WA</c:v>
                </c:pt>
                <c:pt idx="3">
                  <c:v>Johansen, TH</c:v>
                </c:pt>
                <c:pt idx="4">
                  <c:v>Abeliovich, H</c:v>
                </c:pt>
                <c:pt idx="5">
                  <c:v>Agostinis, P</c:v>
                </c:pt>
                <c:pt idx="6">
                  <c:v>ALCANTARA, NG</c:v>
                </c:pt>
                <c:pt idx="7">
                  <c:v>Askew, DS</c:v>
                </c:pt>
                <c:pt idx="8">
                  <c:v>Baba, M</c:v>
                </c:pt>
                <c:pt idx="9">
                  <c:v>Baehrecke, EH</c:v>
                </c:pt>
              </c:strCache>
            </c:strRef>
          </c:cat>
          <c:val>
            <c:numRef>
              <c:f>'Univ Cambridge'!$L$18:$L$27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A-4FFF-BBA1-7CE0D71BE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Toronto'!$L$17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Toronto'!$K$18:$K$27</c:f>
              <c:strCache>
                <c:ptCount val="10"/>
                <c:pt idx="0">
                  <c:v>Fawcett, E</c:v>
                </c:pt>
                <c:pt idx="1">
                  <c:v>de Camargo, PC</c:v>
                </c:pt>
                <c:pt idx="2">
                  <c:v>Milsom, WK</c:v>
                </c:pt>
                <c:pt idx="3">
                  <c:v>Ortiz, WA</c:v>
                </c:pt>
                <c:pt idx="4">
                  <c:v>RANTIN, FT</c:v>
                </c:pt>
                <c:pt idx="5">
                  <c:v>Reid, SG</c:v>
                </c:pt>
                <c:pt idx="6">
                  <c:v>Ali, N</c:v>
                </c:pt>
                <c:pt idx="7">
                  <c:v>Galkin, VY</c:v>
                </c:pt>
                <c:pt idx="8">
                  <c:v>Pepinelli, M</c:v>
                </c:pt>
                <c:pt idx="9">
                  <c:v>Florindo, LH</c:v>
                </c:pt>
              </c:strCache>
            </c:strRef>
          </c:cat>
          <c:val>
            <c:numRef>
              <c:f>'Univ Toronto'!$L$18:$L$27</c:f>
              <c:numCache>
                <c:formatCode>General</c:formatCode>
                <c:ptCount val="10"/>
                <c:pt idx="0">
                  <c:v>10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86-46DE-90B1-AA0BADD26C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Sheffield'!$B$18:$B$27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Sheffield'!$C$18:$C$27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F6-468F-A985-88CEECA118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McMaster'!$B$18:$B$27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McMaster'!$C$18:$C$27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0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E0-48F6-841E-930648293C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Sheffield'!$G$18:$G$27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science &amp; technology - other topics</c:v>
                </c:pt>
                <c:pt idx="3">
                  <c:v>agriculture</c:v>
                </c:pt>
                <c:pt idx="4">
                  <c:v>astronomy &amp; astrophysics</c:v>
                </c:pt>
                <c:pt idx="5">
                  <c:v>business &amp; economics</c:v>
                </c:pt>
                <c:pt idx="6">
                  <c:v>cell biology</c:v>
                </c:pt>
                <c:pt idx="7">
                  <c:v>engineering</c:v>
                </c:pt>
                <c:pt idx="8">
                  <c:v>environmental sciences &amp; ecology</c:v>
                </c:pt>
                <c:pt idx="9">
                  <c:v>microbiology</c:v>
                </c:pt>
              </c:strCache>
            </c:strRef>
          </c:cat>
          <c:val>
            <c:numRef>
              <c:f>'Univ Sheffield'!$H$18:$H$27</c:f>
              <c:numCache>
                <c:formatCode>General</c:formatCode>
                <c:ptCount val="10"/>
                <c:pt idx="0">
                  <c:v>12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B1-4CCD-A775-4C0540249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McMaster'!$G$18:$G$27</c:f>
              <c:strCache>
                <c:ptCount val="10"/>
                <c:pt idx="0">
                  <c:v>mathematics</c:v>
                </c:pt>
                <c:pt idx="1">
                  <c:v>physics</c:v>
                </c:pt>
                <c:pt idx="2">
                  <c:v>health care sciences &amp; services</c:v>
                </c:pt>
                <c:pt idx="3">
                  <c:v>physiology</c:v>
                </c:pt>
                <c:pt idx="4">
                  <c:v>computer science</c:v>
                </c:pt>
                <c:pt idx="5">
                  <c:v>mathematical &amp; computational biology</c:v>
                </c:pt>
                <c:pt idx="6">
                  <c:v>medical informatics</c:v>
                </c:pt>
                <c:pt idx="7">
                  <c:v>science &amp; technology - other topics</c:v>
                </c:pt>
                <c:pt idx="8">
                  <c:v>sport sciences</c:v>
                </c:pt>
                <c:pt idx="9">
                  <c:v>business &amp; economics</c:v>
                </c:pt>
              </c:strCache>
            </c:strRef>
          </c:cat>
          <c:val>
            <c:numRef>
              <c:f>'Univ McMaster'!$H$18:$H$27</c:f>
              <c:numCache>
                <c:formatCode>General</c:formatCode>
                <c:ptCount val="10"/>
                <c:pt idx="0">
                  <c:v>8</c:v>
                </c:pt>
                <c:pt idx="1">
                  <c:v>5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28-4D96-9EC6-62E0DD544F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Sheffield'!$L$17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Sheffield'!$K$18:$K$27</c:f>
              <c:strCache>
                <c:ptCount val="10"/>
                <c:pt idx="0">
                  <c:v>Gobato, YG</c:v>
                </c:pt>
                <c:pt idx="1">
                  <c:v>Henini, M</c:v>
                </c:pt>
                <c:pt idx="2">
                  <c:v>Brasil, MJSP</c:v>
                </c:pt>
                <c:pt idx="3">
                  <c:v>Marques, GE</c:v>
                </c:pt>
                <c:pt idx="4">
                  <c:v>Galeti, HVA</c:v>
                </c:pt>
                <c:pt idx="5">
                  <c:v>Lopez-Richard, V</c:v>
                </c:pt>
                <c:pt idx="6">
                  <c:v>Airey, RJ</c:v>
                </c:pt>
                <c:pt idx="7">
                  <c:v>de Carvalho, HB</c:v>
                </c:pt>
                <c:pt idx="8">
                  <c:v>dos Santos, LF</c:v>
                </c:pt>
                <c:pt idx="9">
                  <c:v>Hill, G</c:v>
                </c:pt>
              </c:strCache>
            </c:strRef>
          </c:cat>
          <c:val>
            <c:numRef>
              <c:f>'Univ Sheffield'!$L$18:$L$27</c:f>
              <c:numCache>
                <c:formatCode>General</c:formatCode>
                <c:ptCount val="10"/>
                <c:pt idx="0">
                  <c:v>10</c:v>
                </c:pt>
                <c:pt idx="1">
                  <c:v>10</c:v>
                </c:pt>
                <c:pt idx="2">
                  <c:v>9</c:v>
                </c:pt>
                <c:pt idx="3">
                  <c:v>9</c:v>
                </c:pt>
                <c:pt idx="4">
                  <c:v>6</c:v>
                </c:pt>
                <c:pt idx="5">
                  <c:v>6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A5-42BB-A315-A8FCC8041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McMaster'!$L$17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McMaster'!$K$18:$K$27</c:f>
              <c:strCache>
                <c:ptCount val="10"/>
                <c:pt idx="0">
                  <c:v>Balakrishnan, N</c:v>
                </c:pt>
                <c:pt idx="1">
                  <c:v>Rodrigues, J</c:v>
                </c:pt>
                <c:pt idx="2">
                  <c:v>LaPierre, RR</c:v>
                </c:pt>
                <c:pt idx="3">
                  <c:v>Pusep, YA</c:v>
                </c:pt>
                <c:pt idx="4">
                  <c:v>Damas, F</c:v>
                </c:pt>
                <c:pt idx="5">
                  <c:v>de Castro, M</c:v>
                </c:pt>
                <c:pt idx="6">
                  <c:v>Libardi, CA</c:v>
                </c:pt>
                <c:pt idx="7">
                  <c:v>Lixandrao, ME</c:v>
                </c:pt>
                <c:pt idx="8">
                  <c:v>Phillips, SM</c:v>
                </c:pt>
                <c:pt idx="9">
                  <c:v>Roschel, H</c:v>
                </c:pt>
              </c:strCache>
            </c:strRef>
          </c:cat>
          <c:val>
            <c:numRef>
              <c:f>'Univ McMaster'!$L$18:$L$27</c:f>
              <c:numCache>
                <c:formatCode>General</c:formatCode>
                <c:ptCount val="10"/>
                <c:pt idx="0">
                  <c:v>8</c:v>
                </c:pt>
                <c:pt idx="1">
                  <c:v>7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6B-4CD4-971D-516B54AF2D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KEW!$B$18:$B$27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KEW!$C$18:$C$27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6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47-47AE-844E-449732E70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14</c:v>
                </c:pt>
                <c:pt idx="1">
                  <c:v>60</c:v>
                </c:pt>
                <c:pt idx="2">
                  <c:v>52</c:v>
                </c:pt>
                <c:pt idx="3">
                  <c:v>38</c:v>
                </c:pt>
                <c:pt idx="4">
                  <c:v>36</c:v>
                </c:pt>
                <c:pt idx="5">
                  <c:v>30</c:v>
                </c:pt>
                <c:pt idx="6">
                  <c:v>20</c:v>
                </c:pt>
                <c:pt idx="7">
                  <c:v>15</c:v>
                </c:pt>
                <c:pt idx="8">
                  <c:v>11</c:v>
                </c:pt>
                <c:pt idx="9">
                  <c:v>14</c:v>
                </c:pt>
                <c:pt idx="10">
                  <c:v>12</c:v>
                </c:pt>
                <c:pt idx="11">
                  <c:v>10</c:v>
                </c:pt>
                <c:pt idx="12">
                  <c:v>6</c:v>
                </c:pt>
                <c:pt idx="13">
                  <c:v>4</c:v>
                </c:pt>
                <c:pt idx="14">
                  <c:v>5</c:v>
                </c:pt>
                <c:pt idx="15">
                  <c:v>2</c:v>
                </c:pt>
                <c:pt idx="16">
                  <c:v>4</c:v>
                </c:pt>
                <c:pt idx="17">
                  <c:v>5</c:v>
                </c:pt>
                <c:pt idx="18">
                  <c:v>5</c:v>
                </c:pt>
                <c:pt idx="19">
                  <c:v>8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3</c:v>
                </c:pt>
                <c:pt idx="28">
                  <c:v>2</c:v>
                </c:pt>
                <c:pt idx="29">
                  <c:v>0</c:v>
                </c:pt>
                <c:pt idx="30">
                  <c:v>1</c:v>
                </c:pt>
                <c:pt idx="31">
                  <c:v>3</c:v>
                </c:pt>
                <c:pt idx="32">
                  <c:v>0</c:v>
                </c:pt>
                <c:pt idx="33">
                  <c:v>0</c:v>
                </c:pt>
                <c:pt idx="34">
                  <c:v>4</c:v>
                </c:pt>
                <c:pt idx="35">
                  <c:v>0</c:v>
                </c:pt>
                <c:pt idx="36">
                  <c:v>1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B0-45AF-A061-D0709AA2FBE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Waterloo'!$B$18:$B$27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Waterloo'!$C$18:$C$27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86-44CF-AD7F-52F1DA7EFA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KEW!$G$18:$G$22</c:f>
              <c:strCache>
                <c:ptCount val="5"/>
                <c:pt idx="0">
                  <c:v>plant sciences</c:v>
                </c:pt>
                <c:pt idx="1">
                  <c:v>evolutionary biology</c:v>
                </c:pt>
                <c:pt idx="2">
                  <c:v>biochemistry &amp; molecular biology</c:v>
                </c:pt>
                <c:pt idx="3">
                  <c:v>genetics &amp; heredity</c:v>
                </c:pt>
                <c:pt idx="4">
                  <c:v>environmental sciences &amp; ecology</c:v>
                </c:pt>
              </c:strCache>
            </c:strRef>
          </c:cat>
          <c:val>
            <c:numRef>
              <c:f>KEW!$H$18:$H$22</c:f>
              <c:numCache>
                <c:formatCode>General</c:formatCode>
                <c:ptCount val="5"/>
                <c:pt idx="0">
                  <c:v>14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F-46DD-943C-FF0AABA45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Waterloo'!$G$18:$G$22</c:f>
              <c:strCache>
                <c:ptCount val="5"/>
                <c:pt idx="0">
                  <c:v>environmental sciences &amp; ecology</c:v>
                </c:pt>
                <c:pt idx="1">
                  <c:v>biochemistry &amp; molecular biology</c:v>
                </c:pt>
                <c:pt idx="2">
                  <c:v>chemistry</c:v>
                </c:pt>
                <c:pt idx="3">
                  <c:v>endocrinology &amp; metabolism</c:v>
                </c:pt>
                <c:pt idx="4">
                  <c:v>geochemistry &amp; geophysics</c:v>
                </c:pt>
              </c:strCache>
            </c:strRef>
          </c:cat>
          <c:val>
            <c:numRef>
              <c:f>'Univ Waterloo'!$H$18:$H$22</c:f>
              <c:numCache>
                <c:formatCode>General</c:formatCode>
                <c:ptCount val="5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7B-408A-B1CE-7FACF0B92F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KEW!$L$17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KEW!$K$18:$K$27</c:f>
              <c:strCache>
                <c:ptCount val="10"/>
                <c:pt idx="0">
                  <c:v>Lucas, E</c:v>
                </c:pt>
                <c:pt idx="1">
                  <c:v>Mazine, FF</c:v>
                </c:pt>
                <c:pt idx="2">
                  <c:v>Santos, MF</c:v>
                </c:pt>
                <c:pt idx="3">
                  <c:v>Zappi, DC</c:v>
                </c:pt>
                <c:pt idx="4">
                  <c:v>FOREST, F</c:v>
                </c:pt>
                <c:pt idx="5">
                  <c:v>Lucas, EJ</c:v>
                </c:pt>
                <c:pt idx="6">
                  <c:v>Moraes, EM</c:v>
                </c:pt>
                <c:pt idx="7">
                  <c:v>Taylor, NP</c:v>
                </c:pt>
                <c:pt idx="8">
                  <c:v>Prenner, G</c:v>
                </c:pt>
                <c:pt idx="9">
                  <c:v>Sano, PT</c:v>
                </c:pt>
              </c:strCache>
            </c:strRef>
          </c:cat>
          <c:val>
            <c:numRef>
              <c:f>KEW!$L$18:$L$27</c:f>
              <c:numCache>
                <c:formatCode>General</c:formatCode>
                <c:ptCount val="10"/>
                <c:pt idx="0">
                  <c:v>9</c:v>
                </c:pt>
                <c:pt idx="1">
                  <c:v>7</c:v>
                </c:pt>
                <c:pt idx="2">
                  <c:v>6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A8-49D0-A83E-2734A034F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Waterloo'!$L$17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Waterloo'!$K$18:$K$27</c:f>
              <c:strCache>
                <c:ptCount val="10"/>
                <c:pt idx="0">
                  <c:v>Beltrame, T</c:v>
                </c:pt>
                <c:pt idx="1">
                  <c:v>Catai, AM</c:v>
                </c:pt>
                <c:pt idx="2">
                  <c:v>MOZETO, AA</c:v>
                </c:pt>
                <c:pt idx="3">
                  <c:v>Amaral, SL</c:v>
                </c:pt>
                <c:pt idx="4">
                  <c:v>Borghi-Silva, A</c:v>
                </c:pt>
                <c:pt idx="5">
                  <c:v>Krug, ALO</c:v>
                </c:pt>
                <c:pt idx="6">
                  <c:v>Macedo, AG</c:v>
                </c:pt>
                <c:pt idx="7">
                  <c:v>Rush, JWE</c:v>
                </c:pt>
                <c:pt idx="8">
                  <c:v>Zago, AS</c:v>
                </c:pt>
                <c:pt idx="9">
                  <c:v>Aravena, R</c:v>
                </c:pt>
              </c:strCache>
            </c:strRef>
          </c:cat>
          <c:val>
            <c:numRef>
              <c:f>'Univ Waterloo'!$L$18:$L$27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45-4E96-BCA6-D8957B15A4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Manchester'!$B$18:$B$27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Manchester'!$C$18:$C$27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7C-4F77-B473-69B30FF8B0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'Univ Ottawa'!$B$18:$B$27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'Univ Ottawa'!$C$18:$C$27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74-4AE4-BE71-C89554E02C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Manchester'!$G$18:$G$27</c:f>
              <c:strCache>
                <c:ptCount val="10"/>
                <c:pt idx="0">
                  <c:v>materials science</c:v>
                </c:pt>
                <c:pt idx="1">
                  <c:v>mathematics</c:v>
                </c:pt>
                <c:pt idx="2">
                  <c:v>polymer science</c:v>
                </c:pt>
                <c:pt idx="3">
                  <c:v>computer science</c:v>
                </c:pt>
                <c:pt idx="4">
                  <c:v>business &amp; economics</c:v>
                </c:pt>
                <c:pt idx="5">
                  <c:v>cell biology</c:v>
                </c:pt>
                <c:pt idx="6">
                  <c:v>electrochemistry</c:v>
                </c:pt>
                <c:pt idx="7">
                  <c:v>environmental sciences &amp; ecology</c:v>
                </c:pt>
                <c:pt idx="8">
                  <c:v>evolutionary biology</c:v>
                </c:pt>
                <c:pt idx="9">
                  <c:v>health care sciences &amp; services</c:v>
                </c:pt>
              </c:strCache>
            </c:strRef>
          </c:cat>
          <c:val>
            <c:numRef>
              <c:f>'Univ Manchester'!$H$18:$H$27</c:f>
              <c:numCache>
                <c:formatCode>General</c:formatCode>
                <c:ptCount val="10"/>
                <c:pt idx="0">
                  <c:v>9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AE-472B-83DF-58F4A9EDE1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Ottawa'!$G$18:$G$27</c:f>
              <c:strCache>
                <c:ptCount val="10"/>
                <c:pt idx="0">
                  <c:v>computer science</c:v>
                </c:pt>
                <c:pt idx="1">
                  <c:v>engineering</c:v>
                </c:pt>
                <c:pt idx="2">
                  <c:v>telecommunications</c:v>
                </c:pt>
                <c:pt idx="3">
                  <c:v>cell biology</c:v>
                </c:pt>
                <c:pt idx="4">
                  <c:v>cardiovascular system &amp; cardiology</c:v>
                </c:pt>
                <c:pt idx="5">
                  <c:v>electrochemistry</c:v>
                </c:pt>
                <c:pt idx="6">
                  <c:v>life sciences &amp; biomedicine - other topics</c:v>
                </c:pt>
                <c:pt idx="7">
                  <c:v>physics</c:v>
                </c:pt>
                <c:pt idx="8">
                  <c:v>physiology</c:v>
                </c:pt>
                <c:pt idx="9">
                  <c:v>respiratory system</c:v>
                </c:pt>
              </c:strCache>
            </c:strRef>
          </c:cat>
          <c:val>
            <c:numRef>
              <c:f>'Univ Ottawa'!$H$18:$H$27</c:f>
              <c:numCache>
                <c:formatCode>General</c:formatCode>
                <c:ptCount val="10"/>
                <c:pt idx="0">
                  <c:v>9</c:v>
                </c:pt>
                <c:pt idx="1">
                  <c:v>5</c:v>
                </c:pt>
                <c:pt idx="2">
                  <c:v>4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F8-48EA-9548-0609E7EEAC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Manchester'!$L$17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Manchester'!$K$18:$K$27</c:f>
              <c:strCache>
                <c:ptCount val="10"/>
                <c:pt idx="0">
                  <c:v>dos Santos, WN</c:v>
                </c:pt>
                <c:pt idx="1">
                  <c:v>Nadarajah, S</c:v>
                </c:pt>
                <c:pt idx="2">
                  <c:v>Rocha, R</c:v>
                </c:pt>
                <c:pt idx="3">
                  <c:v>Taylor, R</c:v>
                </c:pt>
                <c:pt idx="4">
                  <c:v>Louzada, F</c:v>
                </c:pt>
                <c:pt idx="5">
                  <c:v>Mummery, P</c:v>
                </c:pt>
                <c:pt idx="6">
                  <c:v>Tomazella, V</c:v>
                </c:pt>
                <c:pt idx="7">
                  <c:v>Wallwork, A</c:v>
                </c:pt>
                <c:pt idx="8">
                  <c:v>Baldo, JB</c:v>
                </c:pt>
                <c:pt idx="9">
                  <c:v>Abdalla, FC</c:v>
                </c:pt>
              </c:strCache>
            </c:strRef>
          </c:cat>
          <c:val>
            <c:numRef>
              <c:f>'Univ Manchester'!$L$18:$L$27</c:f>
              <c:numCache>
                <c:formatCode>General</c:formatCode>
                <c:ptCount val="10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0-40B5-80C0-AB37C19FA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Publicações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Ano!$A$2:$A$47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Ano!$B$2:$B$47</c:f>
              <c:numCache>
                <c:formatCode>General</c:formatCode>
                <c:ptCount val="46"/>
                <c:pt idx="0">
                  <c:v>6</c:v>
                </c:pt>
                <c:pt idx="1">
                  <c:v>36</c:v>
                </c:pt>
                <c:pt idx="2">
                  <c:v>30</c:v>
                </c:pt>
                <c:pt idx="3">
                  <c:v>24</c:v>
                </c:pt>
                <c:pt idx="4">
                  <c:v>21</c:v>
                </c:pt>
                <c:pt idx="5">
                  <c:v>15</c:v>
                </c:pt>
                <c:pt idx="6">
                  <c:v>15</c:v>
                </c:pt>
                <c:pt idx="7">
                  <c:v>12</c:v>
                </c:pt>
                <c:pt idx="8">
                  <c:v>7</c:v>
                </c:pt>
                <c:pt idx="9">
                  <c:v>6</c:v>
                </c:pt>
                <c:pt idx="10">
                  <c:v>14</c:v>
                </c:pt>
                <c:pt idx="11">
                  <c:v>7</c:v>
                </c:pt>
                <c:pt idx="12">
                  <c:v>7</c:v>
                </c:pt>
                <c:pt idx="13">
                  <c:v>5</c:v>
                </c:pt>
                <c:pt idx="14">
                  <c:v>5</c:v>
                </c:pt>
                <c:pt idx="15">
                  <c:v>6</c:v>
                </c:pt>
                <c:pt idx="16">
                  <c:v>3</c:v>
                </c:pt>
                <c:pt idx="17">
                  <c:v>6</c:v>
                </c:pt>
                <c:pt idx="18">
                  <c:v>10</c:v>
                </c:pt>
                <c:pt idx="19">
                  <c:v>6</c:v>
                </c:pt>
                <c:pt idx="20">
                  <c:v>7</c:v>
                </c:pt>
                <c:pt idx="21">
                  <c:v>5</c:v>
                </c:pt>
                <c:pt idx="22">
                  <c:v>2</c:v>
                </c:pt>
                <c:pt idx="23">
                  <c:v>1</c:v>
                </c:pt>
                <c:pt idx="24">
                  <c:v>1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2</c:v>
                </c:pt>
                <c:pt idx="29">
                  <c:v>0</c:v>
                </c:pt>
                <c:pt idx="30">
                  <c:v>3</c:v>
                </c:pt>
                <c:pt idx="31">
                  <c:v>1</c:v>
                </c:pt>
                <c:pt idx="32">
                  <c:v>0</c:v>
                </c:pt>
                <c:pt idx="33">
                  <c:v>0</c:v>
                </c:pt>
                <c:pt idx="34">
                  <c:v>2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06-4EB9-A218-75808D3E17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'Univ Ottawa'!$L$17</c:f>
              <c:strCache>
                <c:ptCount val="1"/>
                <c:pt idx="0">
                  <c:v>Publicações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'Univ Ottawa'!$K$18:$K$27</c:f>
              <c:strCache>
                <c:ptCount val="10"/>
                <c:pt idx="0">
                  <c:v>Araujo, RB</c:v>
                </c:pt>
                <c:pt idx="1">
                  <c:v>Boukerche, A</c:v>
                </c:pt>
                <c:pt idx="2">
                  <c:v>Villas, LA</c:v>
                </c:pt>
                <c:pt idx="3">
                  <c:v>de Oliveira, HABF</c:v>
                </c:pt>
                <c:pt idx="4">
                  <c:v>Loureiro, AAF</c:v>
                </c:pt>
                <c:pt idx="5">
                  <c:v>Gilmour, KA</c:v>
                </c:pt>
                <c:pt idx="6">
                  <c:v>Milsom, WK</c:v>
                </c:pt>
                <c:pt idx="7">
                  <c:v>RANTIN, FT</c:v>
                </c:pt>
                <c:pt idx="8">
                  <c:v>Reid, SG</c:v>
                </c:pt>
                <c:pt idx="9">
                  <c:v>Wang, J</c:v>
                </c:pt>
              </c:strCache>
            </c:strRef>
          </c:cat>
          <c:val>
            <c:numRef>
              <c:f>'Univ Ottawa'!$L$18:$L$27</c:f>
              <c:numCache>
                <c:formatCode>General</c:formatCode>
                <c:ptCount val="10"/>
                <c:pt idx="0">
                  <c:v>9</c:v>
                </c:pt>
                <c:pt idx="1">
                  <c:v>9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19-4F79-A513-B5D81A3DC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physics</c:v>
                </c:pt>
                <c:pt idx="1">
                  <c:v>materials science</c:v>
                </c:pt>
                <c:pt idx="2">
                  <c:v>chemistry</c:v>
                </c:pt>
                <c:pt idx="3">
                  <c:v>engineering</c:v>
                </c:pt>
                <c:pt idx="4">
                  <c:v>plant sciences</c:v>
                </c:pt>
                <c:pt idx="5">
                  <c:v>environmental sciences &amp; ecology</c:v>
                </c:pt>
                <c:pt idx="6">
                  <c:v>biochemistry &amp; molecular biology</c:v>
                </c:pt>
                <c:pt idx="7">
                  <c:v>science &amp; technology - other topics</c:v>
                </c:pt>
                <c:pt idx="8">
                  <c:v>electrochemistry</c:v>
                </c:pt>
                <c:pt idx="9">
                  <c:v>operations research &amp; management science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63</c:v>
                </c:pt>
                <c:pt idx="1">
                  <c:v>59</c:v>
                </c:pt>
                <c:pt idx="2">
                  <c:v>58</c:v>
                </c:pt>
                <c:pt idx="3">
                  <c:v>34</c:v>
                </c:pt>
                <c:pt idx="4">
                  <c:v>29</c:v>
                </c:pt>
                <c:pt idx="5">
                  <c:v>28</c:v>
                </c:pt>
                <c:pt idx="6">
                  <c:v>26</c:v>
                </c:pt>
                <c:pt idx="7">
                  <c:v>24</c:v>
                </c:pt>
                <c:pt idx="8">
                  <c:v>22</c:v>
                </c:pt>
                <c:pt idx="9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B-4AFE-8052-88058FB07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Área!$C$1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Área!$B$2:$B$11</c:f>
              <c:strCache>
                <c:ptCount val="10"/>
                <c:pt idx="0">
                  <c:v>chemistry</c:v>
                </c:pt>
                <c:pt idx="1">
                  <c:v>physics</c:v>
                </c:pt>
                <c:pt idx="2">
                  <c:v>materials science</c:v>
                </c:pt>
                <c:pt idx="3">
                  <c:v>engineering</c:v>
                </c:pt>
                <c:pt idx="4">
                  <c:v>computer science</c:v>
                </c:pt>
                <c:pt idx="5">
                  <c:v>environmental sciences &amp; ecology</c:v>
                </c:pt>
                <c:pt idx="6">
                  <c:v>physiology</c:v>
                </c:pt>
                <c:pt idx="7">
                  <c:v>science &amp; technology - other topics</c:v>
                </c:pt>
                <c:pt idx="8">
                  <c:v>mathematics</c:v>
                </c:pt>
                <c:pt idx="9">
                  <c:v>zoology</c:v>
                </c:pt>
              </c:strCache>
            </c:strRef>
          </c:cat>
          <c:val>
            <c:numRef>
              <c:f>Área!$C$2:$C$11</c:f>
              <c:numCache>
                <c:formatCode>General</c:formatCode>
                <c:ptCount val="10"/>
                <c:pt idx="0">
                  <c:v>34</c:v>
                </c:pt>
                <c:pt idx="1">
                  <c:v>33</c:v>
                </c:pt>
                <c:pt idx="2">
                  <c:v>32</c:v>
                </c:pt>
                <c:pt idx="3">
                  <c:v>23</c:v>
                </c:pt>
                <c:pt idx="4">
                  <c:v>17</c:v>
                </c:pt>
                <c:pt idx="5">
                  <c:v>17</c:v>
                </c:pt>
                <c:pt idx="6">
                  <c:v>17</c:v>
                </c:pt>
                <c:pt idx="7">
                  <c:v>15</c:v>
                </c:pt>
                <c:pt idx="8">
                  <c:v>12</c:v>
                </c:pt>
                <c:pt idx="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E-4777-B913-70723E6F12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photoluminescence</c:v>
                </c:pt>
                <c:pt idx="1">
                  <c:v>simulation</c:v>
                </c:pt>
                <c:pt idx="2">
                  <c:v>spintronics</c:v>
                </c:pt>
                <c:pt idx="3">
                  <c:v>workload control</c:v>
                </c:pt>
                <c:pt idx="4">
                  <c:v>mice</c:v>
                </c:pt>
                <c:pt idx="5">
                  <c:v>taxonomy</c:v>
                </c:pt>
                <c:pt idx="6">
                  <c:v>water splitting</c:v>
                </c:pt>
                <c:pt idx="7">
                  <c:v>anxiety</c:v>
                </c:pt>
                <c:pt idx="8">
                  <c:v>brazil</c:v>
                </c:pt>
                <c:pt idx="9">
                  <c:v>elevated plus-maze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10</c:v>
                </c:pt>
                <c:pt idx="1">
                  <c:v>6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09-4EFC-AAC1-5BF55332BD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'Palavra-chave'!$C$1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'Palavra-chave'!$B$2:$B$11</c:f>
              <c:strCache>
                <c:ptCount val="10"/>
                <c:pt idx="0">
                  <c:v>cure rate models</c:v>
                </c:pt>
                <c:pt idx="1">
                  <c:v>colossoma macropomum</c:v>
                </c:pt>
                <c:pt idx="2">
                  <c:v>fish</c:v>
                </c:pt>
                <c:pt idx="3">
                  <c:v>hypoxia</c:v>
                </c:pt>
                <c:pt idx="4">
                  <c:v>skeletal muscle</c:v>
                </c:pt>
                <c:pt idx="5">
                  <c:v>competing risks</c:v>
                </c:pt>
                <c:pt idx="6">
                  <c:v>hypercarbia</c:v>
                </c:pt>
                <c:pt idx="7">
                  <c:v>long-term survival models</c:v>
                </c:pt>
                <c:pt idx="8">
                  <c:v>nutrients</c:v>
                </c:pt>
                <c:pt idx="9">
                  <c:v>air breathing</c:v>
                </c:pt>
              </c:strCache>
            </c:strRef>
          </c:cat>
          <c:val>
            <c:numRef>
              <c:f>'Palavra-chave'!$C$2:$C$11</c:f>
              <c:numCache>
                <c:formatCode>General</c:formatCode>
                <c:ptCount val="10"/>
                <c:pt idx="0">
                  <c:v>6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CD-4252-825B-B8182C07AF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86189072"/>
        <c:axId val="569870688"/>
        <c:axId val="0"/>
      </c:bar3D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Instituições!$C$1</c:f>
              <c:strCache>
                <c:ptCount val="1"/>
                <c:pt idx="0">
                  <c:v>Registros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Instituições!$B$2:$B$11</c:f>
              <c:strCache>
                <c:ptCount val="10"/>
                <c:pt idx="0">
                  <c:v>University of Nottingham</c:v>
                </c:pt>
                <c:pt idx="1">
                  <c:v>University of Cambridge</c:v>
                </c:pt>
                <c:pt idx="2">
                  <c:v>University of Sheffield</c:v>
                </c:pt>
                <c:pt idx="3">
                  <c:v>Royal Botanic Gardens (KEW)</c:v>
                </c:pt>
                <c:pt idx="4">
                  <c:v>University of Manchester</c:v>
                </c:pt>
                <c:pt idx="5">
                  <c:v>Lancaster University</c:v>
                </c:pt>
                <c:pt idx="6">
                  <c:v>Manchester Metropolitan University (MMU)</c:v>
                </c:pt>
                <c:pt idx="7">
                  <c:v>University of Oxford</c:v>
                </c:pt>
                <c:pt idx="8">
                  <c:v>University of Bath</c:v>
                </c:pt>
                <c:pt idx="9">
                  <c:v>University of Birmingham</c:v>
                </c:pt>
              </c:strCache>
            </c:strRef>
          </c:cat>
          <c:val>
            <c:numRef>
              <c:f>Instituições!$C$2:$C$11</c:f>
              <c:numCache>
                <c:formatCode>General</c:formatCode>
                <c:ptCount val="10"/>
                <c:pt idx="0">
                  <c:v>44</c:v>
                </c:pt>
                <c:pt idx="1">
                  <c:v>21</c:v>
                </c:pt>
                <c:pt idx="2">
                  <c:v>20</c:v>
                </c:pt>
                <c:pt idx="3">
                  <c:v>19</c:v>
                </c:pt>
                <c:pt idx="4">
                  <c:v>19</c:v>
                </c:pt>
                <c:pt idx="5">
                  <c:v>18</c:v>
                </c:pt>
                <c:pt idx="6">
                  <c:v>16</c:v>
                </c:pt>
                <c:pt idx="7">
                  <c:v>16</c:v>
                </c:pt>
                <c:pt idx="8">
                  <c:v>13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D4-4761-AD45-3E31D01794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533343568"/>
        <c:axId val="540240752"/>
        <c:axId val="0"/>
      </c:bar3D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20/06/2018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6/20/2018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25/04/2018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18.264 </a:t>
            </a:r>
            <a:r>
              <a:rPr lang="pt-BR" sz="2000" dirty="0" err="1">
                <a:latin typeface="Open Sans" panose="020B0606030504020204"/>
              </a:rPr>
              <a:t>papers</a:t>
            </a:r>
            <a:r>
              <a:rPr lang="pt-BR" sz="2000" dirty="0">
                <a:latin typeface="Open Sans" panose="020B0606030504020204"/>
              </a:rPr>
              <a:t> (25/04/2018)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OG=(universidade federal de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) </a:t>
            </a:r>
            <a:r>
              <a:rPr lang="pt-BR" sz="2000" dirty="0" err="1">
                <a:latin typeface="Open Sans" panose="020B0606030504020204"/>
              </a:rPr>
              <a:t>or</a:t>
            </a:r>
            <a:r>
              <a:rPr lang="pt-BR" sz="2000" dirty="0">
                <a:latin typeface="Open Sans" panose="020B0606030504020204"/>
              </a:rPr>
              <a:t> OO=(</a:t>
            </a:r>
            <a:r>
              <a:rPr lang="pt-BR" sz="2000" dirty="0" err="1">
                <a:latin typeface="Open Sans" panose="020B0606030504020204"/>
              </a:rPr>
              <a:t>desufscar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fdn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fundacao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san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sao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so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univ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fed</a:t>
            </a:r>
            <a:r>
              <a:rPr lang="pt-BR" sz="2000" dirty="0">
                <a:latin typeface="Open Sans" panose="020B0606030504020204"/>
              </a:rPr>
              <a:t> soa </a:t>
            </a:r>
            <a:r>
              <a:rPr lang="pt-BR" sz="2000" dirty="0" err="1">
                <a:latin typeface="Open Sans" panose="020B0606030504020204"/>
              </a:rPr>
              <a:t>carlos</a:t>
            </a:r>
            <a:r>
              <a:rPr lang="pt-BR" sz="2000" dirty="0">
                <a:latin typeface="Open Sans" panose="020B0606030504020204"/>
              </a:rPr>
              <a:t> OR </a:t>
            </a:r>
            <a:r>
              <a:rPr lang="pt-BR" sz="2000" dirty="0" err="1">
                <a:latin typeface="Open Sans" panose="020B0606030504020204"/>
              </a:rPr>
              <a:t>ufscar</a:t>
            </a:r>
            <a:r>
              <a:rPr lang="pt-BR" sz="2000" dirty="0">
                <a:latin typeface="Open Sans" panose="020B060603050402020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314BA-8109-41B7-8793-180A6E1FA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Toronto,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983967"/>
              </p:ext>
            </p:extLst>
          </p:nvPr>
        </p:nvGraphicFramePr>
        <p:xfrm>
          <a:off x="829344" y="883518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4B9A739-72B7-4AA1-AB6C-737DF82484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497999"/>
              </p:ext>
            </p:extLst>
          </p:nvPr>
        </p:nvGraphicFramePr>
        <p:xfrm>
          <a:off x="829342" y="883518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66091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8C612-CCCE-4044-B07B-6BF31B4C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Toronto,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4310159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9C41F1D-0A38-4BA0-A4D1-C8AC3C2F4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0601395"/>
              </p:ext>
            </p:extLst>
          </p:nvPr>
        </p:nvGraphicFramePr>
        <p:xfrm>
          <a:off x="829341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951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B3F9D-B345-4594-AA58-D91E54A59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Toronto,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91697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B4A367-F7D8-4208-A8C4-3047C40F9C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049595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989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923018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4C56218F-5972-4543-8CF7-4D784619A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McMaster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BF55F96-ECC8-477F-B260-2D2608614C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9437479"/>
              </p:ext>
            </p:extLst>
          </p:nvPr>
        </p:nvGraphicFramePr>
        <p:xfrm>
          <a:off x="829342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8794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7166084"/>
              </p:ext>
            </p:extLst>
          </p:nvPr>
        </p:nvGraphicFramePr>
        <p:xfrm>
          <a:off x="829344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Título 1">
            <a:extLst>
              <a:ext uri="{FF2B5EF4-FFF2-40B4-BE49-F238E27FC236}">
                <a16:creationId xmlns:a16="http://schemas.microsoft.com/office/drawing/2014/main" id="{30C744A0-B50F-487E-BDC5-7BC538AC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McMaster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dirty="0"/>
              <a:t>, por área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31511BC-2A39-4CB5-B180-189B054CEC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473431"/>
              </p:ext>
            </p:extLst>
          </p:nvPr>
        </p:nvGraphicFramePr>
        <p:xfrm>
          <a:off x="829342" y="883519"/>
          <a:ext cx="10533314" cy="513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532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FCA6A-CC0E-4454-A823-9CC8677DA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McMaster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dirty="0"/>
              <a:t>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107556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5F5B3CC-0205-45F0-B939-E893CF6A59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908735"/>
              </p:ext>
            </p:extLst>
          </p:nvPr>
        </p:nvGraphicFramePr>
        <p:xfrm>
          <a:off x="829343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0845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50AD0-7E3A-489D-BE9A-284242DF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Waterloo,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12638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C895936-86FE-43E8-8C23-60E21A323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3481174"/>
              </p:ext>
            </p:extLst>
          </p:nvPr>
        </p:nvGraphicFramePr>
        <p:xfrm>
          <a:off x="829342" y="883519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2469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Waterloo,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8542993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F9B66FB-ADE8-43A9-8E97-DC2F747665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3735615"/>
              </p:ext>
            </p:extLst>
          </p:nvPr>
        </p:nvGraphicFramePr>
        <p:xfrm>
          <a:off x="414672" y="883519"/>
          <a:ext cx="1094798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21244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D93E0-E143-45DB-BC07-4122F56CE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Waterloo, por autor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8F4E4DF3-3720-4870-AE1C-EA6B2498E7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91632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D5C8532-9585-4256-AA43-B9FF5DC5D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050142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0674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DC800-96BA-41CE-8DDD-838C9BF2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Ottawa,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59160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1031D24-AC44-46D1-8D2B-D60D9EED38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661146"/>
              </p:ext>
            </p:extLst>
          </p:nvPr>
        </p:nvGraphicFramePr>
        <p:xfrm>
          <a:off x="829342" y="883519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250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74A89A-96A7-4E1C-B8F2-515BC42793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4536891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CF426-FC3D-4494-B70D-02C8AEBF7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Ottawa,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445062"/>
              </p:ext>
            </p:extLst>
          </p:nvPr>
        </p:nvGraphicFramePr>
        <p:xfrm>
          <a:off x="829344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A0F41DA-F22F-4F29-BC6A-DACCB215DC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097292"/>
              </p:ext>
            </p:extLst>
          </p:nvPr>
        </p:nvGraphicFramePr>
        <p:xfrm>
          <a:off x="829344" y="883519"/>
          <a:ext cx="10533312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6688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1AADE9-3DF9-46F0-9B92-E0602DFA2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Ottawa,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242474"/>
              </p:ext>
            </p:extLst>
          </p:nvPr>
        </p:nvGraphicFramePr>
        <p:xfrm>
          <a:off x="829341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3F055633-BEF8-488C-8D55-F52C1D02C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7733020"/>
              </p:ext>
            </p:extLst>
          </p:nvPr>
        </p:nvGraphicFramePr>
        <p:xfrm>
          <a:off x="825795" y="883519"/>
          <a:ext cx="10536864" cy="5145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30781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Janine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Massarin</a:t>
            </a:r>
            <a:r>
              <a:rPr lang="pt-BR" cap="none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Figueiredo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do Canadá,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025204"/>
              </p:ext>
            </p:extLst>
          </p:nvPr>
        </p:nvGraphicFramePr>
        <p:xfrm>
          <a:off x="829343" y="883519"/>
          <a:ext cx="10533315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139665-C567-47D4-84A9-876EFF9BF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4021923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do Canadá, por área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9FA9709-98BC-4FC2-AC16-11EE6C050B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96649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49D5F37-3331-4AD4-9336-4DF0E56FF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0594524"/>
              </p:ext>
            </p:extLst>
          </p:nvPr>
        </p:nvGraphicFramePr>
        <p:xfrm>
          <a:off x="829342" y="883518"/>
          <a:ext cx="10533314" cy="5137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9664557"/>
              </p:ext>
            </p:extLst>
          </p:nvPr>
        </p:nvGraphicFramePr>
        <p:xfrm>
          <a:off x="829345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do Canadá, por palavra-chave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AAA5AA0-F27D-4782-B9B9-739C6CBEF7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484049"/>
              </p:ext>
            </p:extLst>
          </p:nvPr>
        </p:nvGraphicFramePr>
        <p:xfrm>
          <a:off x="829341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do Canadá,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558801"/>
              </p:ext>
            </p:extLst>
          </p:nvPr>
        </p:nvGraphicFramePr>
        <p:xfrm>
          <a:off x="829344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EC07A13-601B-4802-BFE9-497E1860BF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6830506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E9342-3797-4807-BB3D-A2B8F700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British Columbia (UBC),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08856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203A1DF-B454-4F5E-9E27-E25EF11B0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25486"/>
              </p:ext>
            </p:extLst>
          </p:nvPr>
        </p:nvGraphicFramePr>
        <p:xfrm>
          <a:off x="829341" y="883520"/>
          <a:ext cx="10388007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96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6DCEA-2503-4FEC-89B9-EA49385C2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British Columbia (UBC), 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752102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7CB220C-9925-422E-AF1D-901B9C28E2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1819488"/>
              </p:ext>
            </p:extLst>
          </p:nvPr>
        </p:nvGraphicFramePr>
        <p:xfrm>
          <a:off x="829342" y="883519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0420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2EB4D-8D3A-4A99-B829-C415F8D87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British Columbia (UBC), 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837020"/>
              </p:ext>
            </p:extLst>
          </p:nvPr>
        </p:nvGraphicFramePr>
        <p:xfrm>
          <a:off x="829344" y="883520"/>
          <a:ext cx="10533314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7965732E-2A63-403F-A7DC-BFBBD4CCDB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975472"/>
              </p:ext>
            </p:extLst>
          </p:nvPr>
        </p:nvGraphicFramePr>
        <p:xfrm>
          <a:off x="829342" y="883519"/>
          <a:ext cx="10533313" cy="513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94089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</TotalTime>
  <Words>383</Words>
  <Application>Microsoft Office PowerPoint</Application>
  <PresentationFormat>Widescreen</PresentationFormat>
  <Paragraphs>44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do Canadá, por ano</vt:lpstr>
      <vt:lpstr>Publicações da UFSCar em colaboração com instituições do Canadá, por área</vt:lpstr>
      <vt:lpstr>Publicações da UFSCar em colaboração com instituições do Canadá, por palavra-chave</vt:lpstr>
      <vt:lpstr>Publicações da UFSCar em colaboração com instituições do Canadá, por instituição</vt:lpstr>
      <vt:lpstr>Publicações da UFSCar em colaboração com University of British Columbia (UBC), por ano</vt:lpstr>
      <vt:lpstr>Publicações da UFSCar em colaboração com University of British Columbia (UBC), por área</vt:lpstr>
      <vt:lpstr>Publicações da UFSCar em colaboração com University of British Columbia (UBC), por autor</vt:lpstr>
      <vt:lpstr>Publicações da UFSCar em colaboração com University of Toronto, por ano</vt:lpstr>
      <vt:lpstr>Publicações da UFSCar em colaboração com University of Toronto, por área</vt:lpstr>
      <vt:lpstr>Publicações da UFSCar em colaboração com University of Toronto, por autor</vt:lpstr>
      <vt:lpstr>Publicações da UFSCar em colaboração com McMaster University, por ano</vt:lpstr>
      <vt:lpstr>Publicações da UFSCar em colaboração com McMaster University, por área</vt:lpstr>
      <vt:lpstr>Publicações da UFSCar em colaboração com McMaster University, por autor</vt:lpstr>
      <vt:lpstr>Publicações da UFSCar em colaboração com University of Waterloo, por ano</vt:lpstr>
      <vt:lpstr>Publicações da UFSCar em colaboração com University of Waterloo, por área</vt:lpstr>
      <vt:lpstr>Publicações da UFSCar em colaboração com University of Waterloo, por autor</vt:lpstr>
      <vt:lpstr>Publicações da UFSCar em colaboração com University of Ottawa, por ano</vt:lpstr>
      <vt:lpstr>Publicações da UFSCar em colaboração com University of Ottawa, por área</vt:lpstr>
      <vt:lpstr>Publicações da UFSCar em colaboração com University of Ottawa,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Estagiário SPDI 1</cp:lastModifiedBy>
  <cp:revision>44</cp:revision>
  <dcterms:created xsi:type="dcterms:W3CDTF">2018-06-12T14:18:58Z</dcterms:created>
  <dcterms:modified xsi:type="dcterms:W3CDTF">2018-06-20T12:58:32Z</dcterms:modified>
</cp:coreProperties>
</file>